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30"/>
  </p:notesMasterIdLst>
  <p:sldIdLst>
    <p:sldId id="257" r:id="rId2"/>
    <p:sldId id="271" r:id="rId3"/>
    <p:sldId id="266" r:id="rId4"/>
    <p:sldId id="277" r:id="rId5"/>
    <p:sldId id="278" r:id="rId6"/>
    <p:sldId id="272" r:id="rId7"/>
    <p:sldId id="273" r:id="rId8"/>
    <p:sldId id="302" r:id="rId9"/>
    <p:sldId id="296" r:id="rId10"/>
    <p:sldId id="297" r:id="rId11"/>
    <p:sldId id="298" r:id="rId12"/>
    <p:sldId id="299" r:id="rId13"/>
    <p:sldId id="303" r:id="rId14"/>
    <p:sldId id="282" r:id="rId15"/>
    <p:sldId id="283" r:id="rId16"/>
    <p:sldId id="284" r:id="rId17"/>
    <p:sldId id="285" r:id="rId18"/>
    <p:sldId id="286" r:id="rId19"/>
    <p:sldId id="288" r:id="rId20"/>
    <p:sldId id="289" r:id="rId21"/>
    <p:sldId id="290" r:id="rId22"/>
    <p:sldId id="291" r:id="rId23"/>
    <p:sldId id="294" r:id="rId24"/>
    <p:sldId id="295" r:id="rId25"/>
    <p:sldId id="279" r:id="rId26"/>
    <p:sldId id="262" r:id="rId27"/>
    <p:sldId id="263" r:id="rId28"/>
    <p:sldId id="26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D1C6"/>
    <a:srgbClr val="79C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86115" autoAdjust="0"/>
  </p:normalViewPr>
  <p:slideViewPr>
    <p:cSldViewPr snapToGrid="0">
      <p:cViewPr varScale="1">
        <p:scale>
          <a:sx n="90" d="100"/>
          <a:sy n="90" d="100"/>
        </p:scale>
        <p:origin x="110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F28EC-092A-431E-87B6-0FB67174B0DD}" type="datetimeFigureOut">
              <a:rPr lang="zh-TW" altLang="en-US" smtClean="0"/>
              <a:t>2024/1/1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BE3CE-7735-4099-97F3-E3E25E0D50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534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我們是第</a:t>
            </a:r>
            <a:r>
              <a:rPr lang="en-US" altLang="zh-TW"/>
              <a:t>13</a:t>
            </a:r>
            <a:r>
              <a:rPr lang="zh-TW" altLang="en-US"/>
              <a:t>組 這邊是我們要介紹的</a:t>
            </a:r>
            <a:r>
              <a:rPr lang="en-US" altLang="zh-TW"/>
              <a:t>paper</a:t>
            </a:r>
            <a:r>
              <a:rPr lang="zh-TW" altLang="en-US"/>
              <a:t> 那底下是組員的部分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BE3CE-7735-4099-97F3-E3E25E0D5044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132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這邊是報告的目錄 會先從</a:t>
            </a:r>
            <a:r>
              <a:rPr lang="en-US" altLang="zh-TW"/>
              <a:t>introduction</a:t>
            </a:r>
            <a:r>
              <a:rPr lang="zh-TW" altLang="en-US"/>
              <a:t>開始之後介紹他的架構及實驗資料 最後再講到結果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BE3CE-7735-4099-97F3-E3E25E0D504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3563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以下是我的部分，先介紹他的動機。</a:t>
            </a:r>
            <a:r>
              <a:rPr lang="en-US" altLang="zh-TW"/>
              <a:t>Transformer</a:t>
            </a:r>
            <a:r>
              <a:rPr lang="zh-TW" altLang="en-US"/>
              <a:t> 在</a:t>
            </a:r>
            <a:r>
              <a:rPr lang="en-US" altLang="zh-TW"/>
              <a:t>NLP</a:t>
            </a:r>
            <a:r>
              <a:rPr lang="zh-TW" altLang="en-US"/>
              <a:t>的領域漸漸取代</a:t>
            </a:r>
            <a:r>
              <a:rPr lang="en-US" altLang="zh-TW"/>
              <a:t>RNN</a:t>
            </a:r>
            <a:r>
              <a:rPr lang="zh-TW" altLang="en-US"/>
              <a:t>讓作者他們也想將</a:t>
            </a:r>
            <a:r>
              <a:rPr lang="en-US" altLang="zh-TW"/>
              <a:t>Transformer</a:t>
            </a:r>
            <a:r>
              <a:rPr lang="zh-TW" altLang="en-US"/>
              <a:t>在</a:t>
            </a:r>
            <a:r>
              <a:rPr lang="en-US" altLang="zh-TW"/>
              <a:t>NLP</a:t>
            </a:r>
            <a:r>
              <a:rPr lang="zh-TW" altLang="en-US"/>
              <a:t>中的成功引入到影像處理中，而過去將</a:t>
            </a:r>
            <a:r>
              <a:rPr lang="en-US" altLang="zh-TW"/>
              <a:t>transformer</a:t>
            </a:r>
            <a:r>
              <a:rPr lang="zh-TW" altLang="en-US"/>
              <a:t>引入影像領域大部分都僅是把</a:t>
            </a:r>
            <a:r>
              <a:rPr lang="en-US" altLang="zh-TW"/>
              <a:t>CNN</a:t>
            </a:r>
            <a:r>
              <a:rPr lang="zh-TW" altLang="en-US"/>
              <a:t>中部分內容換成</a:t>
            </a:r>
            <a:r>
              <a:rPr lang="en-US" altLang="zh-TW"/>
              <a:t>transformer</a:t>
            </a:r>
            <a:r>
              <a:rPr lang="zh-TW" altLang="en-US"/>
              <a:t>中的</a:t>
            </a:r>
            <a:r>
              <a:rPr lang="en-US" altLang="zh-TW"/>
              <a:t>self attention</a:t>
            </a:r>
            <a:r>
              <a:rPr lang="zh-TW" altLang="en-US"/>
              <a:t> 並不是完全的</a:t>
            </a:r>
            <a:r>
              <a:rPr lang="en-US" altLang="zh-TW"/>
              <a:t>transformer</a:t>
            </a:r>
            <a:r>
              <a:rPr lang="zh-TW" altLang="en-US"/>
              <a:t>架構，這也是這篇</a:t>
            </a:r>
            <a:r>
              <a:rPr lang="en-US" altLang="zh-TW"/>
              <a:t>paper</a:t>
            </a:r>
            <a:r>
              <a:rPr lang="zh-TW" altLang="en-US"/>
              <a:t>誕生的原因。</a:t>
            </a:r>
            <a:endParaRPr lang="en-US" altLang="zh-TW"/>
          </a:p>
          <a:p>
            <a:r>
              <a:rPr lang="zh-TW" altLang="en-US"/>
              <a:t>那底下的部分是他的目標，就像剛剛說的一樣目標是把</a:t>
            </a:r>
            <a:r>
              <a:rPr lang="en-US" altLang="zh-TW"/>
              <a:t>tranformer</a:t>
            </a:r>
            <a:r>
              <a:rPr lang="zh-TW" altLang="en-US"/>
              <a:t>透過</a:t>
            </a:r>
            <a:r>
              <a:rPr lang="en-US" altLang="zh-TW"/>
              <a:t>sequence of image</a:t>
            </a:r>
            <a:r>
              <a:rPr lang="zh-TW" altLang="en-US"/>
              <a:t> 引入影像處理中，論文中也有提到當訓練資料過小時結果並沒有很好，這個在報告的後面我們也會提到。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BE3CE-7735-4099-97F3-E3E25E0D504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892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在開頭我們先介紹甚麼是</a:t>
            </a:r>
            <a:r>
              <a:rPr lang="en-US" altLang="zh-TW"/>
              <a:t>self attention</a:t>
            </a:r>
            <a:r>
              <a:rPr lang="zh-TW" altLang="en-US"/>
              <a:t> 及</a:t>
            </a:r>
            <a:r>
              <a:rPr lang="en-US" altLang="zh-TW"/>
              <a:t>transformer</a:t>
            </a:r>
            <a:r>
              <a:rPr lang="zh-TW" altLang="en-US"/>
              <a:t>，這邊是</a:t>
            </a:r>
            <a:r>
              <a:rPr lang="en-US" altLang="zh-TW"/>
              <a:t>self</a:t>
            </a:r>
            <a:r>
              <a:rPr lang="zh-TW" altLang="en-US"/>
              <a:t> </a:t>
            </a:r>
            <a:r>
              <a:rPr lang="en-US" altLang="zh-TW"/>
              <a:t>attention</a:t>
            </a:r>
            <a:r>
              <a:rPr lang="zh-TW" altLang="en-US"/>
              <a:t>簡單的架構圖，他最大的特性是每一個輸出值都是和全部的元素相關。在計算的過程中會分成</a:t>
            </a:r>
            <a:r>
              <a:rPr lang="en-US" altLang="zh-TW"/>
              <a:t>q</a:t>
            </a:r>
            <a:r>
              <a:rPr lang="zh-TW" altLang="en-US"/>
              <a:t>、</a:t>
            </a:r>
            <a:r>
              <a:rPr lang="en-US" altLang="zh-TW"/>
              <a:t>k</a:t>
            </a:r>
            <a:r>
              <a:rPr lang="zh-TW" altLang="en-US"/>
              <a:t>、</a:t>
            </a:r>
            <a:r>
              <a:rPr lang="en-US" altLang="zh-TW"/>
              <a:t>v</a:t>
            </a:r>
            <a:r>
              <a:rPr lang="zh-TW" altLang="en-US"/>
              <a:t>這三部分，假設現在我們要計算</a:t>
            </a:r>
            <a:r>
              <a:rPr lang="en-US" altLang="zh-TW"/>
              <a:t>a1</a:t>
            </a:r>
            <a:r>
              <a:rPr lang="zh-TW" altLang="en-US"/>
              <a:t>的輸出值，我們就會利用</a:t>
            </a:r>
            <a:r>
              <a:rPr lang="en-US" altLang="zh-TW"/>
              <a:t>q</a:t>
            </a:r>
            <a:r>
              <a:rPr lang="zh-TW" altLang="en-US"/>
              <a:t>和其他元素的</a:t>
            </a:r>
            <a:r>
              <a:rPr lang="en-US" altLang="zh-TW"/>
              <a:t>k</a:t>
            </a:r>
            <a:r>
              <a:rPr lang="zh-TW" altLang="en-US"/>
              <a:t>做計算，計算出他的</a:t>
            </a:r>
            <a:r>
              <a:rPr lang="en-US" altLang="zh-TW"/>
              <a:t>attention</a:t>
            </a:r>
            <a:r>
              <a:rPr lang="zh-TW" altLang="en-US"/>
              <a:t>的權重，之後再和</a:t>
            </a:r>
            <a:r>
              <a:rPr lang="en-US" altLang="zh-TW"/>
              <a:t>v</a:t>
            </a:r>
            <a:r>
              <a:rPr lang="zh-TW" altLang="en-US"/>
              <a:t>也就是</a:t>
            </a:r>
            <a:r>
              <a:rPr lang="en-US" altLang="zh-TW"/>
              <a:t>value</a:t>
            </a:r>
            <a:r>
              <a:rPr lang="zh-TW" altLang="en-US"/>
              <a:t>去做加權得出該部分的輸出值。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BE3CE-7735-4099-97F3-E3E25E0D504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1088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他這邊是</a:t>
            </a:r>
            <a:r>
              <a:rPr lang="en-US" altLang="zh-TW"/>
              <a:t>transformer</a:t>
            </a:r>
            <a:r>
              <a:rPr lang="zh-TW" altLang="en-US"/>
              <a:t>的架構圖，他採用了</a:t>
            </a:r>
            <a:r>
              <a:rPr lang="en-US" altLang="zh-TW"/>
              <a:t>multi head</a:t>
            </a:r>
            <a:r>
              <a:rPr lang="zh-TW" altLang="en-US"/>
              <a:t> </a:t>
            </a:r>
            <a:r>
              <a:rPr lang="en-US" altLang="zh-TW"/>
              <a:t>attention</a:t>
            </a:r>
            <a:r>
              <a:rPr lang="zh-TW" altLang="en-US"/>
              <a:t>的方式，和剛剛介紹的差距就是它可以同時注意到不同的特徵，並計算不同的權重來輸出，輸出之後做</a:t>
            </a:r>
            <a:r>
              <a:rPr lang="en-US" altLang="zh-TW"/>
              <a:t>normalization</a:t>
            </a:r>
            <a:r>
              <a:rPr lang="zh-TW" altLang="en-US"/>
              <a:t>後再往前傳遞。藉由</a:t>
            </a:r>
            <a:r>
              <a:rPr lang="en-US" altLang="zh-TW"/>
              <a:t>encoder</a:t>
            </a:r>
            <a:r>
              <a:rPr lang="zh-TW" altLang="en-US"/>
              <a:t>求出輸出之後再由</a:t>
            </a:r>
            <a:r>
              <a:rPr lang="en-US" altLang="zh-TW"/>
              <a:t>decoder</a:t>
            </a:r>
            <a:r>
              <a:rPr lang="zh-TW" altLang="en-US"/>
              <a:t>做解碼。這邊兩個的架構很類似但多了個</a:t>
            </a:r>
            <a:r>
              <a:rPr lang="en-US" altLang="zh-TW"/>
              <a:t>mask</a:t>
            </a:r>
            <a:r>
              <a:rPr lang="zh-TW" altLang="en-US"/>
              <a:t>，這個</a:t>
            </a:r>
            <a:r>
              <a:rPr lang="en-US" altLang="zh-TW"/>
              <a:t>mask</a:t>
            </a:r>
            <a:r>
              <a:rPr lang="zh-TW" altLang="en-US"/>
              <a:t>主要是把未來的資訊遮避掉，以機器翻譯為例，當他要翻譯一句話的第</a:t>
            </a:r>
            <a:r>
              <a:rPr lang="en-US" altLang="zh-TW"/>
              <a:t>i</a:t>
            </a:r>
            <a:r>
              <a:rPr lang="zh-TW" altLang="en-US"/>
              <a:t>個詞，透過這個</a:t>
            </a:r>
            <a:r>
              <a:rPr lang="en-US" altLang="zh-TW"/>
              <a:t>mask</a:t>
            </a:r>
            <a:r>
              <a:rPr lang="zh-TW" altLang="en-US"/>
              <a:t>可以避免他受到</a:t>
            </a:r>
            <a:r>
              <a:rPr lang="en-US" altLang="zh-TW"/>
              <a:t>i</a:t>
            </a:r>
            <a:r>
              <a:rPr lang="zh-TW" altLang="en-US"/>
              <a:t>詞後面的內容影響翻譯結果。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BE3CE-7735-4099-97F3-E3E25E0D504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5208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介紹完這篇論文需要的先備知識後，這邊是作者他們文獻回顧中影像處理的</a:t>
            </a:r>
            <a:r>
              <a:rPr lang="en-US" altLang="zh-TW"/>
              <a:t>transformer</a:t>
            </a:r>
            <a:r>
              <a:rPr lang="zh-TW" altLang="en-US"/>
              <a:t>相關應用。</a:t>
            </a:r>
            <a:r>
              <a:rPr lang="en-US" altLang="zh-TW"/>
              <a:t>transformer</a:t>
            </a:r>
            <a:r>
              <a:rPr lang="zh-TW" altLang="en-US"/>
              <a:t>原先提出來是用於序列的問題，因此要將</a:t>
            </a:r>
            <a:r>
              <a:rPr lang="en-US" altLang="zh-TW"/>
              <a:t>transformer</a:t>
            </a:r>
            <a:r>
              <a:rPr lang="zh-TW" altLang="en-US"/>
              <a:t>套用到影像處理這種二維問題中，最主要的問題是計算量級需要的內存太大，因此可以注意到過去使用這個架構主要都是把輸入值縮小，第一篇透過只計算</a:t>
            </a:r>
            <a:r>
              <a:rPr lang="en-US" altLang="zh-TW"/>
              <a:t>neighborhoods</a:t>
            </a:r>
            <a:r>
              <a:rPr lang="zh-TW" altLang="en-US"/>
              <a:t>來降低參數量，發現了</a:t>
            </a:r>
            <a:r>
              <a:rPr lang="en-US" altLang="zh-TW"/>
              <a:t>transformer</a:t>
            </a:r>
            <a:r>
              <a:rPr lang="zh-TW" altLang="en-US"/>
              <a:t>可以取代傳統的</a:t>
            </a:r>
            <a:r>
              <a:rPr lang="en-US" altLang="zh-TW"/>
              <a:t>CNN</a:t>
            </a:r>
            <a:r>
              <a:rPr lang="zh-TW" altLang="en-US"/>
              <a:t>架構。那再第二篇主要只對稀疏點做自注意力，透過這樣的方法可以把原先</a:t>
            </a:r>
            <a:r>
              <a:rPr lang="en-US" altLang="zh-TW"/>
              <a:t>n^2</a:t>
            </a:r>
            <a:r>
              <a:rPr lang="zh-TW" altLang="en-US"/>
              <a:t>降低並應用在影像處理中。第三篇論文則是和作者這篇最類似的，他們同樣將影像切成小塊小塊並套入</a:t>
            </a:r>
            <a:r>
              <a:rPr lang="en-US" altLang="zh-TW"/>
              <a:t>transformer</a:t>
            </a:r>
            <a:r>
              <a:rPr lang="zh-TW" altLang="en-US"/>
              <a:t>中，顯示了</a:t>
            </a:r>
            <a:r>
              <a:rPr lang="en-US" altLang="zh-TW"/>
              <a:t>transformer</a:t>
            </a:r>
            <a:r>
              <a:rPr lang="zh-TW" altLang="en-US"/>
              <a:t>的架構是可行的。而我們這篇論文則加大了該模型並驗證在</a:t>
            </a:r>
            <a:r>
              <a:rPr lang="en-US" altLang="zh-TW"/>
              <a:t>transformer</a:t>
            </a:r>
            <a:r>
              <a:rPr lang="zh-TW" altLang="en-US"/>
              <a:t>中可以有比較好的效果。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BE3CE-7735-4099-97F3-E3E25E0D504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81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02CBF-BEC8-43CC-A4DD-28576EAF938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800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891FA-31B7-45B8-9886-809A224490F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13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44E72-B3DD-48B3-A819-921453656E9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01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6D23-EFE3-46CF-9451-DE62B44955A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51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D1A6B-3CC5-428D-9003-5A449ECD096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48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82D9E-3EFE-4043-A62B-B181510D332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01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3A802-4F60-438F-AABA-B5D70BDA572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3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74CCF-F34B-4365-9F3F-0A93E568209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6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3D56-6F05-4179-B718-592292DADC6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987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20C7A-6A01-4FEF-8B9D-A08B0E7AEE9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75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7CFE7-80CB-4AD7-81E4-771DE31178B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311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3D96E-163B-4C7D-8886-21DB71E6791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2024-01-01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1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F97D6B8-6FDD-5F93-0FE1-E47FF9AEDF63}"/>
              </a:ext>
            </a:extLst>
          </p:cNvPr>
          <p:cNvSpPr txBox="1"/>
          <p:nvPr/>
        </p:nvSpPr>
        <p:spPr>
          <a:xfrm>
            <a:off x="424333" y="269656"/>
            <a:ext cx="113433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IMAGE IS WORTH 16X16 WORDS: </a:t>
            </a:r>
          </a:p>
          <a:p>
            <a:pPr algn="ctr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TRANSFORMERS FOR IMAGE RECOGNITION AT SCALE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0514BD6-BDFC-4A23-D476-BC312AFC03EA}"/>
              </a:ext>
            </a:extLst>
          </p:cNvPr>
          <p:cNvSpPr txBox="1"/>
          <p:nvPr/>
        </p:nvSpPr>
        <p:spPr>
          <a:xfrm>
            <a:off x="2487075" y="2900937"/>
            <a:ext cx="72178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Dosovitskiy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Beyer, A. Kolesnikov, D.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Weissenborn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X. Zhai, T.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Unterthiner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Dehghani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Minderer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Heigold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Gelly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Uszkoreit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Houlsby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equal technical contribution,  equal advising Google Research, Brain Team {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adosovitskiy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neilhoulsby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}@google.com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3D5F780-4FD9-0D69-831A-1F67BED1350B}"/>
              </a:ext>
            </a:extLst>
          </p:cNvPr>
          <p:cNvSpPr txBox="1"/>
          <p:nvPr/>
        </p:nvSpPr>
        <p:spPr>
          <a:xfrm>
            <a:off x="1358897" y="1518133"/>
            <a:ext cx="94741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Alexey </a:t>
            </a:r>
            <a:r>
              <a:rPr lang="en-US" altLang="zh-TW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Dosovitskiy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Lucas Beyer, Alexander Kolesnikov, Dirk </a:t>
            </a:r>
            <a:r>
              <a:rPr lang="en-US" altLang="zh-TW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Weissenborn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Xiaohua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Zhai,</a:t>
            </a:r>
          </a:p>
          <a:p>
            <a:pPr algn="ctr"/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Thomas </a:t>
            </a:r>
            <a:r>
              <a:rPr lang="en-US" altLang="zh-TW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Unterthiner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Mostafa </a:t>
            </a:r>
            <a:r>
              <a:rPr lang="en-US" altLang="zh-TW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Dehghani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Matthias </a:t>
            </a:r>
            <a:r>
              <a:rPr lang="en-US" altLang="zh-TW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Minderer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Georg </a:t>
            </a:r>
            <a:r>
              <a:rPr lang="en-US" altLang="zh-TW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Heigold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Sylvain </a:t>
            </a:r>
            <a:r>
              <a:rPr lang="en-US" altLang="zh-TW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Gelly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Jakob </a:t>
            </a:r>
            <a:r>
              <a:rPr lang="en-US" altLang="zh-TW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Uszkoreit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Neil </a:t>
            </a:r>
            <a:r>
              <a:rPr lang="en-US" altLang="zh-TW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Houlsby</a:t>
            </a:r>
            <a:endParaRPr lang="zh-TW" altLang="en-US" sz="2000" i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90EAF21-D782-8568-2881-D70FB8108CD6}"/>
              </a:ext>
            </a:extLst>
          </p:cNvPr>
          <p:cNvSpPr txBox="1"/>
          <p:nvPr/>
        </p:nvSpPr>
        <p:spPr>
          <a:xfrm>
            <a:off x="2421463" y="2541198"/>
            <a:ext cx="7349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Published as a conference paper at ICLR 2021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B119759-ED17-5F15-0713-33B9827C039A}"/>
              </a:ext>
            </a:extLst>
          </p:cNvPr>
          <p:cNvSpPr txBox="1"/>
          <p:nvPr/>
        </p:nvSpPr>
        <p:spPr>
          <a:xfrm>
            <a:off x="118766" y="3367880"/>
            <a:ext cx="5897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Keyword: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Computer vision, Image recognition,</a:t>
            </a:r>
            <a:r>
              <a:rPr lang="zh-TW" alt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elf-attention,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Transformer, Large-scale training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E705B38-DD5F-4A7E-3549-B82702FD5862}"/>
              </a:ext>
            </a:extLst>
          </p:cNvPr>
          <p:cNvSpPr txBox="1"/>
          <p:nvPr/>
        </p:nvSpPr>
        <p:spPr>
          <a:xfrm>
            <a:off x="1192643" y="4378614"/>
            <a:ext cx="3377848" cy="2218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Group 10: 2023/01/02</a:t>
            </a:r>
          </a:p>
          <a:p>
            <a:pPr>
              <a:lnSpc>
                <a:spcPts val="28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系統系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	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 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	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        邱柏穎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ts val="28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系統系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	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 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	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        施邑穎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ts val="28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資訊系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	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 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	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        林彥勳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ts val="28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資訊系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	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 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	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        林星佑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>
              <a:lnSpc>
                <a:spcPts val="2800"/>
              </a:lnSpc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化工所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	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程控實驗室   楊斯媛</a:t>
            </a:r>
          </a:p>
        </p:txBody>
      </p:sp>
    </p:spTree>
    <p:extLst>
      <p:ext uri="{BB962C8B-B14F-4D97-AF65-F5344CB8AC3E}">
        <p14:creationId xmlns:p14="http://schemas.microsoft.com/office/powerpoint/2010/main" val="1814814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2.3 Transformer</a:t>
              </a:r>
              <a:endParaRPr lang="ko-KR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62687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BBBE7-6576-20DC-CCB8-12C8E0731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2"/>
          <a:stretch/>
        </p:blipFill>
        <p:spPr bwMode="auto">
          <a:xfrm>
            <a:off x="741102" y="1103313"/>
            <a:ext cx="10025255" cy="51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49E3829-A293-41AF-2111-7615F137B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036" y="4079790"/>
            <a:ext cx="1370634" cy="1990682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93FCA3C-1C50-BEED-F7C7-EAD625A4FB59}"/>
              </a:ext>
            </a:extLst>
          </p:cNvPr>
          <p:cNvCxnSpPr>
            <a:cxnSpLocks/>
          </p:cNvCxnSpPr>
          <p:nvPr/>
        </p:nvCxnSpPr>
        <p:spPr>
          <a:xfrm>
            <a:off x="9958380" y="5075131"/>
            <a:ext cx="533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FBE97F67-565B-CC82-7352-4DB946954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85" y="4512525"/>
            <a:ext cx="6388735" cy="3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6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6835775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6835775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2.3.1 Transformer: Multi-head Attention</a:t>
              </a:r>
              <a:endParaRPr lang="zh-TW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62687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4" descr="图4 多头注意力">
            <a:extLst>
              <a:ext uri="{FF2B5EF4-FFF2-40B4-BE49-F238E27FC236}">
                <a16:creationId xmlns:a16="http://schemas.microsoft.com/office/drawing/2014/main" id="{50F3976A-1954-26DB-2DAD-D02061652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1236663"/>
            <a:ext cx="685800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31578F0-BA6A-69DA-0293-93D336C6591D}"/>
              </a:ext>
            </a:extLst>
          </p:cNvPr>
          <p:cNvSpPr/>
          <p:nvPr/>
        </p:nvSpPr>
        <p:spPr>
          <a:xfrm>
            <a:off x="604520" y="2741930"/>
            <a:ext cx="7048500" cy="1857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B08EA3BE-EA74-AB44-FA5A-7AF0D9BFC38F}"/>
              </a:ext>
            </a:extLst>
          </p:cNvPr>
          <p:cNvSpPr/>
          <p:nvPr/>
        </p:nvSpPr>
        <p:spPr>
          <a:xfrm>
            <a:off x="7648257" y="3571240"/>
            <a:ext cx="774700" cy="44291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6" descr="图5 缩放点积注意力">
            <a:extLst>
              <a:ext uri="{FF2B5EF4-FFF2-40B4-BE49-F238E27FC236}">
                <a16:creationId xmlns:a16="http://schemas.microsoft.com/office/drawing/2014/main" id="{25D2F6D2-D292-B99B-6ABB-543010068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76" y="2222952"/>
            <a:ext cx="2293884" cy="289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0AD5B1E-34E0-81C7-9A6A-9BCEE7FBB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519" y="4153015"/>
            <a:ext cx="1981201" cy="30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95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4" y="230188"/>
              <a:ext cx="4255135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4" y="315913"/>
              <a:ext cx="4255135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2.3.2 Transformer: MLP</a:t>
              </a:r>
              <a:endParaRPr lang="ko-KR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62687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图7 多层感知机">
            <a:extLst>
              <a:ext uri="{FF2B5EF4-FFF2-40B4-BE49-F238E27FC236}">
                <a16:creationId xmlns:a16="http://schemas.microsoft.com/office/drawing/2014/main" id="{75BF0C8D-7E4A-DD66-264E-090AA1B85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990" y="1933864"/>
            <a:ext cx="428625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C2D3F68-B638-EBED-2F16-1C91A6857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684" y="2876839"/>
            <a:ext cx="467677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B9AD669-11FC-2D50-8037-B3760F564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99" y="1289918"/>
            <a:ext cx="6751905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16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2.4 Classification</a:t>
              </a:r>
              <a:endParaRPr lang="ko-KR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62687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D0FD9A1A-3A40-38C0-1984-4BAA22D01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87" y="1184416"/>
            <a:ext cx="11439901" cy="494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BEE5EDB-158D-1965-421E-A695294EA9EB}"/>
              </a:ext>
            </a:extLst>
          </p:cNvPr>
          <p:cNvSpPr/>
          <p:nvPr/>
        </p:nvSpPr>
        <p:spPr>
          <a:xfrm>
            <a:off x="2956561" y="3926573"/>
            <a:ext cx="497840" cy="4422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322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4" y="230188"/>
              <a:ext cx="6219364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4" y="315913"/>
              <a:ext cx="6219364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TW" sz="3200" b="0" i="0" u="none" strike="noStrike" baseline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.1.1 Data Collection: Classification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9724" y="6262687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F77E3A4-B063-F70D-A219-A6272B6E6EE6}"/>
              </a:ext>
            </a:extLst>
          </p:cNvPr>
          <p:cNvSpPr txBox="1"/>
          <p:nvPr/>
        </p:nvSpPr>
        <p:spPr>
          <a:xfrm>
            <a:off x="581024" y="1661055"/>
            <a:ext cx="3857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ILSVRC-2012 ImageNet:</a:t>
            </a:r>
            <a:endParaRPr lang="zh-TW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4043A53-BE53-AB98-BCA8-E871F322760C}"/>
              </a:ext>
            </a:extLst>
          </p:cNvPr>
          <p:cNvSpPr txBox="1"/>
          <p:nvPr/>
        </p:nvSpPr>
        <p:spPr>
          <a:xfrm>
            <a:off x="1060670" y="2198631"/>
            <a:ext cx="4001782" cy="246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1K classes and 1.3M images</a:t>
            </a:r>
          </a:p>
          <a:p>
            <a:pPr lvl="1">
              <a:lnSpc>
                <a:spcPct val="20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  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1.2M images for training</a:t>
            </a:r>
          </a:p>
          <a:p>
            <a:pPr lvl="1">
              <a:lnSpc>
                <a:spcPct val="20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  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150K images for validation</a:t>
            </a:r>
          </a:p>
          <a:p>
            <a:pPr lvl="1">
              <a:lnSpc>
                <a:spcPct val="20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  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150K images for inference</a:t>
            </a:r>
          </a:p>
        </p:txBody>
      </p:sp>
      <p:pic>
        <p:nvPicPr>
          <p:cNvPr id="5" name="圖片 4" descr="一張含有 馬賽克, 鮮豔, 螢幕擷取畫面, 藝術 的圖片&#10;&#10;自動產生的描述">
            <a:extLst>
              <a:ext uri="{FF2B5EF4-FFF2-40B4-BE49-F238E27FC236}">
                <a16:creationId xmlns:a16="http://schemas.microsoft.com/office/drawing/2014/main" id="{B7EEA376-70AA-AA10-0F43-D92051A9C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590" y="1661055"/>
            <a:ext cx="6518617" cy="367215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29134A5-42D3-7F8C-4A77-AA094A2A2095}"/>
              </a:ext>
            </a:extLst>
          </p:cNvPr>
          <p:cNvSpPr txBox="1"/>
          <p:nvPr/>
        </p:nvSpPr>
        <p:spPr>
          <a:xfrm>
            <a:off x="228600" y="6627168"/>
            <a:ext cx="74171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Reference:</a:t>
            </a:r>
            <a:r>
              <a:rPr lang="zh-TW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https://paperswithcode.com/dataset/tencent-ml-images</a:t>
            </a:r>
          </a:p>
        </p:txBody>
      </p:sp>
    </p:spTree>
    <p:extLst>
      <p:ext uri="{BB962C8B-B14F-4D97-AF65-F5344CB8AC3E}">
        <p14:creationId xmlns:p14="http://schemas.microsoft.com/office/powerpoint/2010/main" val="422098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4" y="230188"/>
              <a:ext cx="6219364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4" y="315913"/>
              <a:ext cx="6219364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TW" sz="3200" b="0" i="0" u="none" strike="noStrike" baseline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.1.1 Data Collection: Classification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72212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F77E3A4-B063-F70D-A219-A6272B6E6EE6}"/>
              </a:ext>
            </a:extLst>
          </p:cNvPr>
          <p:cNvSpPr txBox="1"/>
          <p:nvPr/>
        </p:nvSpPr>
        <p:spPr>
          <a:xfrm>
            <a:off x="581024" y="1661055"/>
            <a:ext cx="3857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ImageNet-21K:</a:t>
            </a:r>
            <a:endParaRPr lang="zh-TW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4043A53-BE53-AB98-BCA8-E871F322760C}"/>
              </a:ext>
            </a:extLst>
          </p:cNvPr>
          <p:cNvSpPr txBox="1"/>
          <p:nvPr/>
        </p:nvSpPr>
        <p:spPr>
          <a:xfrm>
            <a:off x="1060670" y="2198631"/>
            <a:ext cx="4001782" cy="3076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21K classes and 14M images</a:t>
            </a:r>
          </a:p>
          <a:p>
            <a:pPr lvl="1">
              <a:lnSpc>
                <a:spcPct val="20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  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1.3M images for training</a:t>
            </a:r>
          </a:p>
          <a:p>
            <a:pPr lvl="1">
              <a:lnSpc>
                <a:spcPct val="20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   50K images for validation</a:t>
            </a:r>
          </a:p>
          <a:p>
            <a:pPr lvl="1">
              <a:lnSpc>
                <a:spcPct val="20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   100K images for inference</a:t>
            </a:r>
          </a:p>
          <a:p>
            <a:pPr lvl="1">
              <a:lnSpc>
                <a:spcPct val="20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   Universal set of ImageNet</a:t>
            </a:r>
          </a:p>
        </p:txBody>
      </p:sp>
      <p:pic>
        <p:nvPicPr>
          <p:cNvPr id="4" name="圖片 3" descr="一張含有 拼貼畫, 收集, 螢幕擷取畫面, 相片剪輯 的圖片&#10;&#10;自動產生的描述">
            <a:extLst>
              <a:ext uri="{FF2B5EF4-FFF2-40B4-BE49-F238E27FC236}">
                <a16:creationId xmlns:a16="http://schemas.microsoft.com/office/drawing/2014/main" id="{D8319786-FA26-5D88-E6F9-3FF44B6A3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954" y="1661055"/>
            <a:ext cx="6648745" cy="366630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FF5F44D-0EC0-8DEC-EB4B-63188B844DD9}"/>
              </a:ext>
            </a:extLst>
          </p:cNvPr>
          <p:cNvSpPr txBox="1"/>
          <p:nvPr/>
        </p:nvSpPr>
        <p:spPr>
          <a:xfrm>
            <a:off x="228600" y="6627168"/>
            <a:ext cx="74171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Reference:</a:t>
            </a:r>
            <a:r>
              <a:rPr lang="zh-TW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https://medium.com/@ipsit.iitb/writing-custom-transforms-and-datasets-in-pytorch-ae1ebe11810c</a:t>
            </a:r>
            <a:endParaRPr lang="zh-TW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928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4" y="230188"/>
              <a:ext cx="6219364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4" y="315913"/>
              <a:ext cx="6219364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TW" sz="3200" b="0" i="0" u="none" strike="noStrike" baseline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.1.1 Data Collection: Classification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9724" y="6253162"/>
            <a:ext cx="2743200" cy="365125"/>
          </a:xfrm>
        </p:spPr>
        <p:txBody>
          <a:bodyPr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F77E3A4-B063-F70D-A219-A6272B6E6EE6}"/>
              </a:ext>
            </a:extLst>
          </p:cNvPr>
          <p:cNvSpPr txBox="1"/>
          <p:nvPr/>
        </p:nvSpPr>
        <p:spPr>
          <a:xfrm>
            <a:off x="581024" y="1652533"/>
            <a:ext cx="3857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JFT-300M: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4043A53-BE53-AB98-BCA8-E871F322760C}"/>
              </a:ext>
            </a:extLst>
          </p:cNvPr>
          <p:cNvSpPr txBox="1"/>
          <p:nvPr/>
        </p:nvSpPr>
        <p:spPr>
          <a:xfrm>
            <a:off x="1085609" y="2114198"/>
            <a:ext cx="4192974" cy="226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Total 303M high-resolution images</a:t>
            </a:r>
          </a:p>
          <a:p>
            <a:pPr>
              <a:lnSpc>
                <a:spcPct val="25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18K classes</a:t>
            </a:r>
          </a:p>
          <a:p>
            <a:pPr lvl="1">
              <a:lnSpc>
                <a:spcPct val="250000"/>
              </a:lnSpc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 descr="一張含有 拼貼畫, 相片剪輯, 馬賽克, 藝術 的圖片&#10;&#10;自動產生的描述">
            <a:extLst>
              <a:ext uri="{FF2B5EF4-FFF2-40B4-BE49-F238E27FC236}">
                <a16:creationId xmlns:a16="http://schemas.microsoft.com/office/drawing/2014/main" id="{15CAA486-44C4-2F19-42F3-54B7FC504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68" y="1325507"/>
            <a:ext cx="4937180" cy="493718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C49D135-1245-EB64-6CE1-D5AC2FB2C597}"/>
              </a:ext>
            </a:extLst>
          </p:cNvPr>
          <p:cNvSpPr txBox="1"/>
          <p:nvPr/>
        </p:nvSpPr>
        <p:spPr>
          <a:xfrm>
            <a:off x="228600" y="6627168"/>
            <a:ext cx="74171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Reference:</a:t>
            </a:r>
            <a:r>
              <a:rPr lang="zh-TW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https://paperswithcode.com/dataset/imagenet</a:t>
            </a:r>
            <a:r>
              <a:rPr lang="zh-TW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4590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3" y="230188"/>
              <a:ext cx="6817881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3" y="315913"/>
              <a:ext cx="6817881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TW" sz="3200" b="0" i="0" u="none" strike="noStrike" baseline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.1.2 Metrics: Regularized least-squares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9724" y="6262687"/>
            <a:ext cx="2743200" cy="365125"/>
          </a:xfrm>
        </p:spPr>
        <p:txBody>
          <a:bodyPr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0B751970-9416-8E2F-0628-AD787AF98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3" y="3845289"/>
            <a:ext cx="4215231" cy="2381603"/>
          </a:xfrm>
          <a:prstGeom prst="rect">
            <a:avLst/>
          </a:prstGeom>
        </p:spPr>
      </p:pic>
      <p:pic>
        <p:nvPicPr>
          <p:cNvPr id="12" name="Picture 9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6310EBC4-3E18-2169-2643-A9DBD232D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117" y="5489127"/>
            <a:ext cx="1869001" cy="737765"/>
          </a:xfrm>
          <a:prstGeom prst="rect">
            <a:avLst/>
          </a:prstGeom>
        </p:spPr>
      </p:pic>
      <p:pic>
        <p:nvPicPr>
          <p:cNvPr id="14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21111F2-1A14-3D2D-BB92-E1D926B5A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5" t="24301" r="17217" b="25283"/>
          <a:stretch/>
        </p:blipFill>
        <p:spPr>
          <a:xfrm>
            <a:off x="5824335" y="1131328"/>
            <a:ext cx="6090066" cy="36983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F0E418-6874-F3F8-DDFC-5C357AC56E72}"/>
              </a:ext>
            </a:extLst>
          </p:cNvPr>
          <p:cNvSpPr txBox="1"/>
          <p:nvPr/>
        </p:nvSpPr>
        <p:spPr>
          <a:xfrm>
            <a:off x="3721551" y="6229082"/>
            <a:ext cx="4150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 have less chance to be zero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D6DB18-2898-CC41-0FCC-3C0458FB35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5" t="4592" r="2470"/>
          <a:stretch/>
        </p:blipFill>
        <p:spPr>
          <a:xfrm>
            <a:off x="468989" y="1048359"/>
            <a:ext cx="4327265" cy="2472075"/>
          </a:xfrm>
          <a:prstGeom prst="rect">
            <a:avLst/>
          </a:prstGeom>
        </p:spPr>
      </p:pic>
      <p:pic>
        <p:nvPicPr>
          <p:cNvPr id="8" name="Picture 7" descr="A math equation with a number and a arrow&#10;&#10;Description automatically generated with medium confidence">
            <a:extLst>
              <a:ext uri="{FF2B5EF4-FFF2-40B4-BE49-F238E27FC236}">
                <a16:creationId xmlns:a16="http://schemas.microsoft.com/office/drawing/2014/main" id="{AC83E024-5F77-A2A4-F9BE-9BFAC93070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899" y="2774491"/>
            <a:ext cx="2035436" cy="7377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9FC7B6-65FC-0FE7-DED3-FECDBDB2699E}"/>
              </a:ext>
            </a:extLst>
          </p:cNvPr>
          <p:cNvSpPr txBox="1"/>
          <p:nvPr/>
        </p:nvSpPr>
        <p:spPr>
          <a:xfrm>
            <a:off x="3721551" y="3509060"/>
            <a:ext cx="282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Weights may be zero 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6778945-4045-6B0D-E0C5-A87F7A5F3706}"/>
              </a:ext>
            </a:extLst>
          </p:cNvPr>
          <p:cNvSpPr txBox="1"/>
          <p:nvPr/>
        </p:nvSpPr>
        <p:spPr>
          <a:xfrm>
            <a:off x="228600" y="6627812"/>
            <a:ext cx="26924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Reference:</a:t>
            </a:r>
            <a:r>
              <a:rPr lang="zh-TW" altLang="en-US" dirty="0"/>
              <a:t> </a:t>
            </a:r>
            <a:r>
              <a:rPr lang="en-US" altLang="zh-TW" dirty="0"/>
              <a:t>https://hackmd.io/@kk6333/BkIDyLikj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54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4" y="230188"/>
              <a:ext cx="468151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4" y="315913"/>
              <a:ext cx="468151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TW" sz="3200" b="0" i="0" u="none" strike="noStrike" baseline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.2.1 Experimental Results 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199" y="6252581"/>
            <a:ext cx="2743200" cy="365125"/>
          </a:xfrm>
        </p:spPr>
        <p:txBody>
          <a:bodyPr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9FC7B6-65FC-0FE7-DED3-FECDBDB2699E}"/>
              </a:ext>
            </a:extLst>
          </p:cNvPr>
          <p:cNvSpPr txBox="1"/>
          <p:nvPr/>
        </p:nvSpPr>
        <p:spPr>
          <a:xfrm>
            <a:off x="581024" y="1211263"/>
            <a:ext cx="6276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sz="2400" b="1" dirty="0">
                <a:solidFill>
                  <a:srgbClr val="0070C0"/>
                </a:solidFill>
              </a:rPr>
              <a:t>1. COMPARISON TO STATE OF THE ART :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2330EB7-C71A-D9A7-90F6-CC0BE5D72FE5}"/>
              </a:ext>
            </a:extLst>
          </p:cNvPr>
          <p:cNvSpPr txBox="1"/>
          <p:nvPr/>
        </p:nvSpPr>
        <p:spPr>
          <a:xfrm>
            <a:off x="922712" y="1742748"/>
            <a:ext cx="8005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Noisy Student (All pre-trained on JFT-300M).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25E69B6A-A5EA-A4A3-51E2-632A4E729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080" y="2232890"/>
            <a:ext cx="8106315" cy="405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97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4" y="230188"/>
              <a:ext cx="468151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4" y="315913"/>
              <a:ext cx="468151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TW" sz="3200" b="0" i="0" u="none" strike="noStrike" baseline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.2.1 Experimental Results 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9723" y="6262687"/>
            <a:ext cx="2743200" cy="365125"/>
          </a:xfrm>
        </p:spPr>
        <p:txBody>
          <a:bodyPr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9FC7B6-65FC-0FE7-DED3-FECDBDB2699E}"/>
              </a:ext>
            </a:extLst>
          </p:cNvPr>
          <p:cNvSpPr txBox="1"/>
          <p:nvPr/>
        </p:nvSpPr>
        <p:spPr>
          <a:xfrm>
            <a:off x="581024" y="1211263"/>
            <a:ext cx="6276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sz="2400" b="1" dirty="0">
                <a:solidFill>
                  <a:srgbClr val="0070C0"/>
                </a:solidFill>
              </a:rPr>
              <a:t>1. COMPARISON TO STATE OF THE ART :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2330EB7-C71A-D9A7-90F6-CC0BE5D72FE5}"/>
              </a:ext>
            </a:extLst>
          </p:cNvPr>
          <p:cNvSpPr txBox="1"/>
          <p:nvPr/>
        </p:nvSpPr>
        <p:spPr>
          <a:xfrm>
            <a:off x="922712" y="1718905"/>
            <a:ext cx="9584575" cy="149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Decomposes the VTAB tasks into their respective groups, and compares to previous SOTA methods on this benchmark. </a:t>
            </a:r>
            <a:b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VIVI and S4L.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669DE72-FC57-2618-DFC7-27FA7085F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77" y="3311504"/>
            <a:ext cx="10088645" cy="319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15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3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</a:t>
              </a:r>
              <a:endParaRPr lang="ko-KR" alt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71D29680-43CB-41A2-F694-F8A69C04793F}"/>
              </a:ext>
            </a:extLst>
          </p:cNvPr>
          <p:cNvSpPr txBox="1"/>
          <p:nvPr/>
        </p:nvSpPr>
        <p:spPr>
          <a:xfrm>
            <a:off x="979459" y="1027113"/>
            <a:ext cx="7693925" cy="486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l">
              <a:lnSpc>
                <a:spcPct val="200000"/>
              </a:lnSpc>
              <a:buFont typeface="+mj-lt"/>
              <a:buAutoNum type="arabicPeriod"/>
            </a:pPr>
            <a:r>
              <a:rPr lang="zh-TW" alt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marR="0" indent="-342900" algn="l">
              <a:lnSpc>
                <a:spcPct val="200000"/>
              </a:lnSpc>
              <a:buFont typeface="+mj-lt"/>
              <a:buAutoNum type="arabicPeriod"/>
            </a:pPr>
            <a:r>
              <a:rPr lang="zh-TW" alt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</a:p>
          <a:p>
            <a:pPr marL="342900" marR="0" indent="-342900" algn="l">
              <a:lnSpc>
                <a:spcPct val="200000"/>
              </a:lnSpc>
              <a:buFont typeface="+mj-lt"/>
              <a:buAutoNum type="arabicPeriod"/>
            </a:pPr>
            <a:r>
              <a:rPr lang="zh-TW" alt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Experimental Results</a:t>
            </a:r>
          </a:p>
          <a:p>
            <a:pPr marL="342900" marR="0" indent="-342900" algn="l">
              <a:lnSpc>
                <a:spcPct val="200000"/>
              </a:lnSpc>
              <a:buFont typeface="+mj-lt"/>
              <a:buAutoNum type="arabicPeriod"/>
            </a:pPr>
            <a:r>
              <a:rPr lang="zh-TW" alt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Works</a:t>
            </a:r>
          </a:p>
          <a:p>
            <a:pPr marL="342900" marR="0" indent="-342900" algn="l">
              <a:lnSpc>
                <a:spcPct val="200000"/>
              </a:lnSpc>
              <a:buFont typeface="+mj-lt"/>
              <a:buAutoNum type="arabicPeriod"/>
            </a:pPr>
            <a:r>
              <a:rPr lang="zh-TW" alt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3228988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4" y="230188"/>
              <a:ext cx="468151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4" y="315913"/>
              <a:ext cx="468151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TW" sz="3200" b="0" i="0" u="none" strike="noStrike" baseline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.2.2 Experimental Results 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62687"/>
            <a:ext cx="2743200" cy="365125"/>
          </a:xfrm>
        </p:spPr>
        <p:txBody>
          <a:bodyPr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9FC7B6-65FC-0FE7-DED3-FECDBDB2699E}"/>
              </a:ext>
            </a:extLst>
          </p:cNvPr>
          <p:cNvSpPr txBox="1"/>
          <p:nvPr/>
        </p:nvSpPr>
        <p:spPr>
          <a:xfrm>
            <a:off x="581024" y="1211263"/>
            <a:ext cx="695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sz="2400" b="1" dirty="0">
                <a:solidFill>
                  <a:srgbClr val="0070C0"/>
                </a:solidFill>
              </a:rPr>
              <a:t>2. PRE-TRAINING DATA REQUIREMENTS :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2330EB7-C71A-D9A7-90F6-CC0BE5D72FE5}"/>
              </a:ext>
            </a:extLst>
          </p:cNvPr>
          <p:cNvSpPr txBox="1"/>
          <p:nvPr/>
        </p:nvSpPr>
        <p:spPr>
          <a:xfrm>
            <a:off x="897774" y="1837315"/>
            <a:ext cx="6093230" cy="78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Pre-training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models on datasets of increasing size: </a:t>
            </a:r>
          </a:p>
          <a:p>
            <a:pPr>
              <a:lnSpc>
                <a:spcPts val="28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ImageNet, ImageNet- 21k, and JFT300M.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5" descr="A graph with colored dots and numbers&#10;&#10;Description automatically generated">
            <a:extLst>
              <a:ext uri="{FF2B5EF4-FFF2-40B4-BE49-F238E27FC236}">
                <a16:creationId xmlns:a16="http://schemas.microsoft.com/office/drawing/2014/main" id="{21CA4449-31FA-0322-346C-EA92E3AFF8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3"/>
          <a:stretch/>
        </p:blipFill>
        <p:spPr>
          <a:xfrm>
            <a:off x="7089709" y="1211262"/>
            <a:ext cx="4448356" cy="49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4" y="230188"/>
              <a:ext cx="468151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4" y="315913"/>
              <a:ext cx="468151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TW" sz="3200" b="0" i="0" u="none" strike="noStrike" baseline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.2.2 Experimental Results 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62687"/>
            <a:ext cx="2743200" cy="365125"/>
          </a:xfrm>
        </p:spPr>
        <p:txBody>
          <a:bodyPr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9FC7B6-65FC-0FE7-DED3-FECDBDB2699E}"/>
              </a:ext>
            </a:extLst>
          </p:cNvPr>
          <p:cNvSpPr txBox="1"/>
          <p:nvPr/>
        </p:nvSpPr>
        <p:spPr>
          <a:xfrm>
            <a:off x="581024" y="1211263"/>
            <a:ext cx="695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sz="2400" b="1" dirty="0">
                <a:solidFill>
                  <a:srgbClr val="0070C0"/>
                </a:solidFill>
              </a:rPr>
              <a:t>2. PRE-TRAINING DATA REQUIREMENTS :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2330EB7-C71A-D9A7-90F6-CC0BE5D72FE5}"/>
              </a:ext>
            </a:extLst>
          </p:cNvPr>
          <p:cNvSpPr txBox="1"/>
          <p:nvPr/>
        </p:nvSpPr>
        <p:spPr>
          <a:xfrm>
            <a:off x="897774" y="1837315"/>
            <a:ext cx="6093230" cy="78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our models on random subsets of 9M, 30M, </a:t>
            </a:r>
          </a:p>
          <a:p>
            <a:pPr>
              <a:lnSpc>
                <a:spcPts val="28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and 90M as well as the full JFT300M.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D2E8E00-0488-FD58-6545-FD3D87700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004" y="1211262"/>
            <a:ext cx="4721629" cy="515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02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4" y="230188"/>
              <a:ext cx="468151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4" y="315913"/>
              <a:ext cx="468151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TW" sz="3200" b="0" i="0" u="none" strike="noStrike" baseline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.2.3 Experimental Results 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9724" y="6262686"/>
            <a:ext cx="2743200" cy="365125"/>
          </a:xfrm>
        </p:spPr>
        <p:txBody>
          <a:bodyPr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9FC7B6-65FC-0FE7-DED3-FECDBDB2699E}"/>
              </a:ext>
            </a:extLst>
          </p:cNvPr>
          <p:cNvSpPr txBox="1"/>
          <p:nvPr/>
        </p:nvSpPr>
        <p:spPr>
          <a:xfrm>
            <a:off x="581024" y="1211263"/>
            <a:ext cx="695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sz="2400" b="1" dirty="0">
                <a:solidFill>
                  <a:srgbClr val="0070C0"/>
                </a:solidFill>
              </a:rPr>
              <a:t>3. SCALING STUDY :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2330EB7-C71A-D9A7-90F6-CC0BE5D72FE5}"/>
              </a:ext>
            </a:extLst>
          </p:cNvPr>
          <p:cNvSpPr txBox="1"/>
          <p:nvPr/>
        </p:nvSpPr>
        <p:spPr>
          <a:xfrm>
            <a:off x="972589" y="1672928"/>
            <a:ext cx="6567055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transfer performance versus total pre-training compute.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5" descr="A graph of different architectures&#10;&#10;Description automatically generated with medium confidence">
            <a:extLst>
              <a:ext uri="{FF2B5EF4-FFF2-40B4-BE49-F238E27FC236}">
                <a16:creationId xmlns:a16="http://schemas.microsoft.com/office/drawing/2014/main" id="{1FECB643-3E8F-FCAB-66A3-25C1FA25B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79" y="2157482"/>
            <a:ext cx="8384518" cy="440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64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4" y="230188"/>
              <a:ext cx="468151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4" y="315913"/>
              <a:ext cx="468151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TW" sz="3200" b="0" i="0" u="none" strike="noStrike" baseline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.2.4 Experimental Results 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9724" y="6262687"/>
            <a:ext cx="2743200" cy="365125"/>
          </a:xfrm>
        </p:spPr>
        <p:txBody>
          <a:bodyPr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9FC7B6-65FC-0FE7-DED3-FECDBDB2699E}"/>
              </a:ext>
            </a:extLst>
          </p:cNvPr>
          <p:cNvSpPr txBox="1"/>
          <p:nvPr/>
        </p:nvSpPr>
        <p:spPr>
          <a:xfrm>
            <a:off x="581024" y="1211263"/>
            <a:ext cx="695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sz="2400" b="1" dirty="0">
                <a:solidFill>
                  <a:srgbClr val="0070C0"/>
                </a:solidFill>
              </a:rPr>
              <a:t>4. INSPECTING VISION TRANSFORMER :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2330EB7-C71A-D9A7-90F6-CC0BE5D72FE5}"/>
              </a:ext>
            </a:extLst>
          </p:cNvPr>
          <p:cNvSpPr txBox="1"/>
          <p:nvPr/>
        </p:nvSpPr>
        <p:spPr>
          <a:xfrm>
            <a:off x="972589" y="1672928"/>
            <a:ext cx="7963593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how the Vision Transformer processes image data.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18387E3-E89B-3968-F4F0-E4EEC596E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48" t="30962" r="13075" b="10812"/>
          <a:stretch/>
        </p:blipFill>
        <p:spPr>
          <a:xfrm>
            <a:off x="1468896" y="2182400"/>
            <a:ext cx="9254208" cy="425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20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4" y="230188"/>
              <a:ext cx="468151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4" y="315913"/>
              <a:ext cx="468151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TW" sz="3200" b="0" i="0" u="none" strike="noStrike" baseline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.2.</a:t>
              </a: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altLang="zh-TW" sz="3200" b="0" i="0" u="none" strike="noStrike" baseline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Experimental Results 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62687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9FC7B6-65FC-0FE7-DED3-FECDBDB2699E}"/>
              </a:ext>
            </a:extLst>
          </p:cNvPr>
          <p:cNvSpPr txBox="1"/>
          <p:nvPr/>
        </p:nvSpPr>
        <p:spPr>
          <a:xfrm>
            <a:off x="581024" y="1211263"/>
            <a:ext cx="6958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sz="2400" b="1" dirty="0">
                <a:solidFill>
                  <a:srgbClr val="0070C0"/>
                </a:solidFill>
              </a:rPr>
              <a:t>5. SELF-SUPERVISION :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2330EB7-C71A-D9A7-90F6-CC0BE5D72FE5}"/>
              </a:ext>
            </a:extLst>
          </p:cNvPr>
          <p:cNvSpPr txBox="1"/>
          <p:nvPr/>
        </p:nvSpPr>
        <p:spPr>
          <a:xfrm>
            <a:off x="972589" y="1672928"/>
            <a:ext cx="10548851" cy="246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a preliminary exploration on masked patch prediction for self-supervision,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mimicking the</a:t>
            </a:r>
          </a:p>
          <a:p>
            <a:pPr>
              <a:lnSpc>
                <a:spcPct val="200000"/>
              </a:lnSpc>
            </a:pP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masked language modeling task used in BERT.</a:t>
            </a:r>
          </a:p>
          <a:p>
            <a:pPr marL="800100" lvl="1" indent="-342900">
              <a:lnSpc>
                <a:spcPct val="200000"/>
              </a:lnSpc>
              <a:buFont typeface="Times New Roman" panose="02020603050405020304" pitchFamily="18" charset="0"/>
              <a:buChar char="→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-B/16 model achieves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79.9% accuracy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ImageNet, a significant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improvement </a:t>
            </a:r>
          </a:p>
          <a:p>
            <a:pPr lvl="1">
              <a:lnSpc>
                <a:spcPct val="200000"/>
              </a:lnSpc>
            </a:pP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2%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training from scratch, but still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4% behind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supervised pre-training.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00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4" y="230188"/>
              <a:ext cx="5712288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4" y="315913"/>
              <a:ext cx="5712288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b="0" i="0" u="none" strike="noStrike" baseline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4.0</a:t>
              </a:r>
              <a:r>
                <a:rPr lang="zh-TW" altLang="en-US" sz="3200" b="0" i="0" u="none" strike="noStrike" baseline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3200" b="0" i="0" u="none" strike="noStrike" baseline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 and Future Works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9724" y="6262687"/>
            <a:ext cx="2743200" cy="365125"/>
          </a:xfrm>
        </p:spPr>
        <p:txBody>
          <a:bodyPr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F77E3A4-B063-F70D-A219-A6272B6E6EE6}"/>
              </a:ext>
            </a:extLst>
          </p:cNvPr>
          <p:cNvSpPr txBox="1"/>
          <p:nvPr/>
        </p:nvSpPr>
        <p:spPr>
          <a:xfrm>
            <a:off x="581025" y="1327643"/>
            <a:ext cx="253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Conclusion:</a:t>
            </a:r>
            <a:endParaRPr lang="zh-TW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A840CEF-A4C1-4C84-36EF-BE6471912A76}"/>
              </a:ext>
            </a:extLst>
          </p:cNvPr>
          <p:cNvSpPr txBox="1"/>
          <p:nvPr/>
        </p:nvSpPr>
        <p:spPr>
          <a:xfrm>
            <a:off x="581025" y="3925779"/>
            <a:ext cx="253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Future Works:</a:t>
            </a:r>
            <a:endParaRPr lang="zh-TW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4043A53-BE53-AB98-BCA8-E871F322760C}"/>
              </a:ext>
            </a:extLst>
          </p:cNvPr>
          <p:cNvSpPr txBox="1"/>
          <p:nvPr/>
        </p:nvSpPr>
        <p:spPr>
          <a:xfrm>
            <a:off x="1135483" y="1892429"/>
            <a:ext cx="10218317" cy="185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standard Transformer encoder as used in NLP applied directly to sequences of image patches </a:t>
            </a:r>
          </a:p>
          <a:p>
            <a:pPr>
              <a:lnSpc>
                <a:spcPts val="28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can perform very well on image classification tasks.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pre-trained on large datasets, Vision Transformer 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attains excellent results, whilst </a:t>
            </a:r>
          </a:p>
          <a:p>
            <a:pPr>
              <a:lnSpc>
                <a:spcPts val="28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being relatively cheap to pre-train.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7969C3-9FA8-DC4D-5243-D7B360EE94B8}"/>
              </a:ext>
            </a:extLst>
          </p:cNvPr>
          <p:cNvSpPr txBox="1"/>
          <p:nvPr/>
        </p:nvSpPr>
        <p:spPr>
          <a:xfrm>
            <a:off x="1135483" y="4522382"/>
            <a:ext cx="8846717" cy="1858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other computer vision tasks, such as detection and segmentation.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self-supervised pre-training methods.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the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structure.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74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5.0</a:t>
              </a:r>
              <a:r>
                <a:rPr lang="zh-TW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References(1/3)</a:t>
              </a:r>
              <a:endParaRPr lang="ko-KR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53AAF2AB-09F2-4660-D0EF-04AF48FE6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948"/>
          <a:stretch/>
        </p:blipFill>
        <p:spPr>
          <a:xfrm>
            <a:off x="581025" y="1211263"/>
            <a:ext cx="5308962" cy="5499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963BF98-70E8-A7E1-289F-0852F6397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57"/>
          <a:stretch/>
        </p:blipFill>
        <p:spPr>
          <a:xfrm>
            <a:off x="581025" y="1786102"/>
            <a:ext cx="5308962" cy="174180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7A66547-07DF-6754-FEFC-BC706724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112"/>
          <a:stretch/>
        </p:blipFill>
        <p:spPr>
          <a:xfrm>
            <a:off x="535305" y="3569470"/>
            <a:ext cx="5353998" cy="283687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50B7A7A-7735-EF7C-701F-BEC782981A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70"/>
          <a:stretch/>
        </p:blipFill>
        <p:spPr>
          <a:xfrm>
            <a:off x="6302015" y="1211263"/>
            <a:ext cx="5353998" cy="220449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0EAE16C-C86C-DFD8-5F95-5138F3D0A5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016"/>
          <a:stretch/>
        </p:blipFill>
        <p:spPr>
          <a:xfrm>
            <a:off x="6334712" y="3561834"/>
            <a:ext cx="5279899" cy="125788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EF206952-CA67-CB1A-8B16-05FB52B89E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294" b="8079"/>
          <a:stretch/>
        </p:blipFill>
        <p:spPr>
          <a:xfrm>
            <a:off x="6335267" y="4918517"/>
            <a:ext cx="5282411" cy="1606978"/>
          </a:xfrm>
          <a:prstGeom prst="rect">
            <a:avLst/>
          </a:prstGeom>
        </p:spPr>
      </p:pic>
      <p:sp>
        <p:nvSpPr>
          <p:cNvPr id="22" name="投影片編號版面配置區 21">
            <a:extLst>
              <a:ext uri="{FF2B5EF4-FFF2-40B4-BE49-F238E27FC236}">
                <a16:creationId xmlns:a16="http://schemas.microsoft.com/office/drawing/2014/main" id="{5B92D6C1-B099-9BEB-0B08-B38082A8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59167"/>
            <a:ext cx="2743200" cy="365125"/>
          </a:xfrm>
        </p:spPr>
        <p:txBody>
          <a:bodyPr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109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5.0</a:t>
              </a:r>
              <a:r>
                <a:rPr lang="zh-TW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References (2/3)</a:t>
              </a:r>
              <a:endParaRPr lang="ko-KR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3E88D6B8-9BC1-616C-ACBF-C2CB6C9AA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09"/>
          <a:stretch/>
        </p:blipFill>
        <p:spPr>
          <a:xfrm>
            <a:off x="581025" y="1211263"/>
            <a:ext cx="5196320" cy="51549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95DACDA-9254-99E4-92F0-73F1A56AC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705"/>
          <a:stretch/>
        </p:blipFill>
        <p:spPr>
          <a:xfrm>
            <a:off x="6243117" y="1211263"/>
            <a:ext cx="5254510" cy="147179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15540CA-27FD-8036-4FEC-2835B0E60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03"/>
          <a:stretch/>
        </p:blipFill>
        <p:spPr>
          <a:xfrm>
            <a:off x="6239557" y="2782493"/>
            <a:ext cx="5261631" cy="178126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1895C46-56E4-FD81-D4B5-727F06D758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165"/>
          <a:stretch/>
        </p:blipFill>
        <p:spPr>
          <a:xfrm>
            <a:off x="6239557" y="4671502"/>
            <a:ext cx="5196320" cy="1609023"/>
          </a:xfrm>
          <a:prstGeom prst="rect">
            <a:avLst/>
          </a:prstGeom>
        </p:spPr>
      </p:pic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2D3DBC61-1074-FAB7-C7A8-5C735E36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62687"/>
            <a:ext cx="2743200" cy="365125"/>
          </a:xfrm>
        </p:spPr>
        <p:txBody>
          <a:bodyPr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863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5.0</a:t>
              </a:r>
              <a:r>
                <a:rPr lang="zh-TW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References (3/3)</a:t>
              </a:r>
              <a:endParaRPr lang="ko-KR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72892549-5AF9-54F6-F882-BA61B8286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70"/>
          <a:stretch/>
        </p:blipFill>
        <p:spPr>
          <a:xfrm>
            <a:off x="589337" y="1296989"/>
            <a:ext cx="5188007" cy="2999593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86D1CC9-9F38-3BB3-8A51-CFF983A6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62687"/>
            <a:ext cx="2743200" cy="365125"/>
          </a:xfrm>
        </p:spPr>
        <p:txBody>
          <a:bodyPr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34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1.1 Introduction</a:t>
              </a:r>
              <a:endParaRPr lang="ko-KR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62687"/>
            <a:ext cx="2743200" cy="365125"/>
          </a:xfrm>
        </p:spPr>
        <p:txBody>
          <a:bodyPr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3A3CD00-BF28-0871-05B2-1F7450DB715A}"/>
              </a:ext>
            </a:extLst>
          </p:cNvPr>
          <p:cNvSpPr txBox="1"/>
          <p:nvPr/>
        </p:nvSpPr>
        <p:spPr>
          <a:xfrm>
            <a:off x="581025" y="1211263"/>
            <a:ext cx="253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Motivation:</a:t>
            </a:r>
            <a:endParaRPr lang="zh-TW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73BEDB1-DE30-9BCE-86B8-E1D8E40787C7}"/>
              </a:ext>
            </a:extLst>
          </p:cNvPr>
          <p:cNvSpPr txBox="1"/>
          <p:nvPr/>
        </p:nvSpPr>
        <p:spPr>
          <a:xfrm>
            <a:off x="378332" y="1777229"/>
            <a:ext cx="11458992" cy="185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 architecture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become the model of choice in NLP. With the models and datasets</a:t>
            </a:r>
          </a:p>
          <a:p>
            <a:pPr lvl="1">
              <a:lnSpc>
                <a:spcPts val="28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growing, there is still no sign of saturating performance.</a:t>
            </a:r>
          </a:p>
          <a:p>
            <a:pPr lvl="1">
              <a:lnSpc>
                <a:spcPts val="2800"/>
              </a:lnSpc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works try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combining CNN-like architectures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self-attention, but not yet been scaled</a:t>
            </a:r>
          </a:p>
          <a:p>
            <a:pPr lvl="1">
              <a:lnSpc>
                <a:spcPts val="28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effectively on modern hardware accelerators.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00AAC95-3852-41E0-DD10-9A43FF11AC65}"/>
              </a:ext>
            </a:extLst>
          </p:cNvPr>
          <p:cNvSpPr txBox="1"/>
          <p:nvPr/>
        </p:nvSpPr>
        <p:spPr>
          <a:xfrm>
            <a:off x="581025" y="3740103"/>
            <a:ext cx="2278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Objective:</a:t>
            </a:r>
            <a:endParaRPr lang="zh-TW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055B254-75A0-497A-ECAC-C77DB0E6092C}"/>
              </a:ext>
            </a:extLst>
          </p:cNvPr>
          <p:cNvSpPr txBox="1"/>
          <p:nvPr/>
        </p:nvSpPr>
        <p:spPr>
          <a:xfrm>
            <a:off x="378332" y="4382697"/>
            <a:ext cx="10128955" cy="149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pure transformer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directly to sequences of image.</a:t>
            </a: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</a:t>
            </a:r>
          </a:p>
          <a:p>
            <a:pPr lvl="2">
              <a:lnSpc>
                <a:spcPts val="28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   Do not generalize well when trained on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amounts of data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601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1.1 Introduction</a:t>
              </a:r>
              <a:endParaRPr lang="ko-KR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62043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FE6A43E-9E01-2931-C212-62987DED0A2E}"/>
              </a:ext>
            </a:extLst>
          </p:cNvPr>
          <p:cNvSpPr txBox="1"/>
          <p:nvPr/>
        </p:nvSpPr>
        <p:spPr>
          <a:xfrm>
            <a:off x="581025" y="1423117"/>
            <a:ext cx="288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Self - attention:</a:t>
            </a:r>
            <a:endParaRPr lang="zh-TW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F91E9D9-430B-BAF9-F836-99842E8B99D6}"/>
              </a:ext>
            </a:extLst>
          </p:cNvPr>
          <p:cNvSpPr txBox="1"/>
          <p:nvPr/>
        </p:nvSpPr>
        <p:spPr>
          <a:xfrm>
            <a:off x="322046" y="1959650"/>
            <a:ext cx="5797296" cy="329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(q) :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token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being processed,</a:t>
            </a:r>
          </a:p>
          <a:p>
            <a:pPr lvl="1">
              <a:lnSpc>
                <a:spcPts val="28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used to compare with others to find how </a:t>
            </a:r>
          </a:p>
          <a:p>
            <a:pPr lvl="1">
              <a:lnSpc>
                <a:spcPts val="28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much attention should be given.</a:t>
            </a:r>
          </a:p>
          <a:p>
            <a:pPr lvl="1">
              <a:lnSpc>
                <a:spcPts val="2800"/>
              </a:lnSpc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(k) :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vector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compare </a:t>
            </a:r>
          </a:p>
          <a:p>
            <a:pPr lvl="1">
              <a:lnSpc>
                <a:spcPts val="28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with the query vector of the current token.</a:t>
            </a:r>
          </a:p>
          <a:p>
            <a:pPr lvl="1">
              <a:lnSpc>
                <a:spcPts val="2800"/>
              </a:lnSpc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(v) : Used to compute a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 sum</a:t>
            </a:r>
          </a:p>
          <a:p>
            <a:pPr lvl="1">
              <a:lnSpc>
                <a:spcPts val="2800"/>
              </a:lnSpc>
            </a:pP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attention scores.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4C1C7A0-484E-FFA7-B8B2-2CC68FB22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717739"/>
            <a:ext cx="5875554" cy="362202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428CB1B-BE15-042C-98DD-D3D290D2DBCE}"/>
              </a:ext>
            </a:extLst>
          </p:cNvPr>
          <p:cNvSpPr txBox="1"/>
          <p:nvPr/>
        </p:nvSpPr>
        <p:spPr>
          <a:xfrm>
            <a:off x="219076" y="6627168"/>
            <a:ext cx="609738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Reference:</a:t>
            </a:r>
            <a:r>
              <a:rPr lang="zh-TW" altLang="en-US" dirty="0"/>
              <a:t> https://speech.ee.ntu.edu.tw/~hylee/ml/ml2021-course-data/self_v7.pdf</a:t>
            </a:r>
          </a:p>
        </p:txBody>
      </p:sp>
    </p:spTree>
    <p:extLst>
      <p:ext uri="{BB962C8B-B14F-4D97-AF65-F5344CB8AC3E}">
        <p14:creationId xmlns:p14="http://schemas.microsoft.com/office/powerpoint/2010/main" val="608290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1.1 Introduction</a:t>
              </a:r>
              <a:endParaRPr lang="ko-KR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62043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ACB60CE-4FAB-7345-EB48-E425778ED1E2}"/>
              </a:ext>
            </a:extLst>
          </p:cNvPr>
          <p:cNvSpPr txBox="1"/>
          <p:nvPr/>
        </p:nvSpPr>
        <p:spPr>
          <a:xfrm>
            <a:off x="581025" y="1408734"/>
            <a:ext cx="2426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Transformer:</a:t>
            </a:r>
            <a:endParaRPr lang="zh-TW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00DB2AE-21DC-BFB4-AD76-1BB8AD4DC001}"/>
              </a:ext>
            </a:extLst>
          </p:cNvPr>
          <p:cNvSpPr txBox="1"/>
          <p:nvPr/>
        </p:nvSpPr>
        <p:spPr>
          <a:xfrm>
            <a:off x="408057" y="1941188"/>
            <a:ext cx="6524758" cy="2935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 – Head Attention : Weight the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parts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</a:p>
          <a:p>
            <a:pPr lvl="1">
              <a:lnSpc>
                <a:spcPts val="28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the input sequence,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s.t.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local, global position.</a:t>
            </a: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&amp; Norm : Adding the input of the sub-layer to its </a:t>
            </a:r>
          </a:p>
          <a:p>
            <a:pPr lvl="1">
              <a:lnSpc>
                <a:spcPts val="28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output and then applying layer normalization</a:t>
            </a: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 Forward : Producing a new representation for </a:t>
            </a:r>
          </a:p>
          <a:p>
            <a:pPr lvl="1">
              <a:lnSpc>
                <a:spcPts val="28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each position in the sequence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Transformer — Attention Is All You Need | by 李謦伊| 謦伊的閱讀筆記| Medium">
            <a:extLst>
              <a:ext uri="{FF2B5EF4-FFF2-40B4-BE49-F238E27FC236}">
                <a16:creationId xmlns:a16="http://schemas.microsoft.com/office/drawing/2014/main" id="{D75700D7-C19D-963D-76C4-323BAFBBA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3"/>
          <a:stretch/>
        </p:blipFill>
        <p:spPr bwMode="auto">
          <a:xfrm>
            <a:off x="6941092" y="671513"/>
            <a:ext cx="4587333" cy="585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1393790-4BC3-D4F0-0562-250B17461663}"/>
              </a:ext>
            </a:extLst>
          </p:cNvPr>
          <p:cNvSpPr txBox="1"/>
          <p:nvPr/>
        </p:nvSpPr>
        <p:spPr>
          <a:xfrm>
            <a:off x="219076" y="6627168"/>
            <a:ext cx="964203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Reference:</a:t>
            </a:r>
            <a:r>
              <a:rPr lang="zh-TW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Ashish Vaswani, Noam </a:t>
            </a:r>
            <a:r>
              <a:rPr lang="en-US" altLang="zh-TW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Shazeer</a:t>
            </a:r>
            <a:r>
              <a:rPr lang="en-US" altLang="zh-TW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Niki Parmar, Jakob </a:t>
            </a:r>
            <a:r>
              <a:rPr lang="en-US" altLang="zh-TW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Uszkoreit</a:t>
            </a:r>
            <a:r>
              <a:rPr lang="en-US" altLang="zh-TW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Llion</a:t>
            </a:r>
            <a:r>
              <a:rPr lang="en-US" altLang="zh-TW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Jones, Aidan N Gomez, </a:t>
            </a:r>
            <a:r>
              <a:rPr lang="en-US" altLang="zh-TW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Łukasz</a:t>
            </a:r>
            <a:r>
              <a:rPr lang="en-US" altLang="zh-TW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Kaiser, and Illia </a:t>
            </a:r>
            <a:r>
              <a:rPr lang="en-US" altLang="zh-TW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Polosukhin</a:t>
            </a:r>
            <a:r>
              <a:rPr lang="en-US" altLang="zh-TW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Attention is all you need. In NIPS, 2017. </a:t>
            </a:r>
            <a:endParaRPr lang="zh-TW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783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1.2 Related Works</a:t>
              </a:r>
              <a:endParaRPr lang="ko-KR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55611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1A184EC-E79B-65DF-973F-7B93B61CE466}"/>
              </a:ext>
            </a:extLst>
          </p:cNvPr>
          <p:cNvSpPr txBox="1"/>
          <p:nvPr/>
        </p:nvSpPr>
        <p:spPr>
          <a:xfrm>
            <a:off x="581025" y="1112838"/>
            <a:ext cx="8014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1.Transformers in the context of image processing</a:t>
            </a:r>
            <a:endParaRPr lang="zh-TW" altLang="en-US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E958A36-22D6-567C-D702-CB0DEF8BE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785673"/>
              </p:ext>
            </p:extLst>
          </p:nvPr>
        </p:nvGraphicFramePr>
        <p:xfrm>
          <a:off x="293942" y="1585096"/>
          <a:ext cx="1159459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691">
                  <a:extLst>
                    <a:ext uri="{9D8B030D-6E8A-4147-A177-3AD203B41FA5}">
                      <a16:colId xmlns:a16="http://schemas.microsoft.com/office/drawing/2014/main" val="1255932300"/>
                    </a:ext>
                  </a:extLst>
                </a:gridCol>
                <a:gridCol w="3125585">
                  <a:extLst>
                    <a:ext uri="{9D8B030D-6E8A-4147-A177-3AD203B41FA5}">
                      <a16:colId xmlns:a16="http://schemas.microsoft.com/office/drawing/2014/main" val="1229094405"/>
                    </a:ext>
                  </a:extLst>
                </a:gridCol>
                <a:gridCol w="3908316">
                  <a:extLst>
                    <a:ext uri="{9D8B030D-6E8A-4147-A177-3AD203B41FA5}">
                      <a16:colId xmlns:a16="http://schemas.microsoft.com/office/drawing/2014/main" val="920580440"/>
                    </a:ext>
                  </a:extLst>
                </a:gridCol>
              </a:tblGrid>
              <a:tr h="44162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Contribution</a:t>
                      </a:r>
                      <a:endParaRPr lang="zh-TW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11402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Parmar, Niki, et al.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"Image transformer."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International conference on machine learning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PMLR, 2018.</a:t>
                      </a:r>
                      <a:endParaRPr lang="en-US" altLang="zh-TW" sz="1800" b="1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Applied the self – attention </a:t>
                      </a:r>
                    </a:p>
                    <a:p>
                      <a:pPr algn="l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only in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neighborhoods </a:t>
                      </a:r>
                    </a:p>
                    <a:p>
                      <a:pPr algn="l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each query.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multi-head dot-product self </a:t>
                      </a:r>
                    </a:p>
                    <a:p>
                      <a:pPr algn="l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attention blocks can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completely replace</a:t>
                      </a:r>
                    </a:p>
                    <a:p>
                      <a:pPr algn="l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convolution.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188732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Child, Rewon, et al.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"Generating long sequences with sparse transformers." 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1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arXiv</a:t>
                      </a: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preprint arXiv:1904.10509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(2019).</a:t>
                      </a:r>
                      <a:endParaRPr lang="en-US" altLang="zh-TW" sz="1800" b="1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Introduce sparse factorizations</a:t>
                      </a:r>
                    </a:p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of the attention matrix which </a:t>
                      </a:r>
                    </a:p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reduce this to </a:t>
                      </a:r>
                      <a:r>
                        <a:rPr lang="en-US" altLang="zh-TW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US" altLang="zh-TW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n√n</a:t>
                      </a:r>
                      <a:r>
                        <a:rPr lang="en-US" altLang="zh-TW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Can model </a:t>
                      </a:r>
                      <a:r>
                        <a:rPr lang="en-US" altLang="zh-TW" sz="1800" b="0" i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sequences tens of thousands</a:t>
                      </a:r>
                    </a:p>
                    <a:p>
                      <a:pPr algn="l"/>
                      <a:r>
                        <a:rPr lang="en-US" altLang="zh-TW" sz="1800" b="0" i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of timesteps long 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using hundreds of </a:t>
                      </a:r>
                    </a:p>
                    <a:p>
                      <a:pPr algn="l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layers. 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902098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Cordonnier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et al.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"Multi-head attention: Collaborate instead of concatenate." 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1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arXiv</a:t>
                      </a:r>
                      <a:r>
                        <a:rPr lang="en-US" altLang="zh-TW" sz="1800" b="0" i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preprint arXiv:2006.16362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(2020).</a:t>
                      </a:r>
                      <a:endParaRPr lang="en-US" altLang="zh-TW" sz="1800" b="1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Extracts patches of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2x2 </a:t>
                      </a:r>
                    </a:p>
                    <a:p>
                      <a:pPr algn="l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 input image and applies </a:t>
                      </a:r>
                    </a:p>
                    <a:p>
                      <a:pPr algn="l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self – attention on top.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 that the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few layers of </a:t>
                      </a:r>
                    </a:p>
                    <a:p>
                      <a:pPr algn="l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attention-only architectures.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818483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62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2.0 Framework</a:t>
              </a:r>
              <a:endParaRPr lang="ko-KR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62687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3C69C59-5EDC-E362-D11F-730E32E14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846" y="1102797"/>
            <a:ext cx="7188783" cy="4288046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EEBDF12-44AF-0081-5503-3AA7D8A9D914}"/>
              </a:ext>
            </a:extLst>
          </p:cNvPr>
          <p:cNvSpPr txBox="1"/>
          <p:nvPr/>
        </p:nvSpPr>
        <p:spPr>
          <a:xfrm>
            <a:off x="812580" y="5236770"/>
            <a:ext cx="1055731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Model overview. We split an image into fixed-size patches, linearly embed each of them, add position embeddings, and feed 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resulting sequence of vectors to a standard Transformer encoder. In order to perform classification, we use the standard approach 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adding an extra learnable “classification token” to the sequence. Figure 1: Model overview. We split an image into fixed-size patches, 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linearly embed each of them, add position embeddings, and feed the resulting sequence of vectors to a standard Transformer encoder. 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perform classification, we use the standard approach of adding an extra learnable “classification token” to the sequence.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727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5" y="230188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5" y="315913"/>
              <a:ext cx="3557270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2.1 Split Image</a:t>
              </a:r>
              <a:endParaRPr lang="ko-KR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62687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8F0992-1335-50C0-6493-1457A774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28" y="1282462"/>
            <a:ext cx="9312219" cy="238083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BD1060E-CCB9-7BEB-DC92-DA2420DA3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935" y="3908681"/>
            <a:ext cx="3284208" cy="98716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1DACA8-F3F8-2C0F-7C91-DFFDF59C8215}"/>
              </a:ext>
            </a:extLst>
          </p:cNvPr>
          <p:cNvSpPr txBox="1"/>
          <p:nvPr/>
        </p:nvSpPr>
        <p:spPr>
          <a:xfrm>
            <a:off x="1437031" y="4778593"/>
            <a:ext cx="3605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(H,W): resolution of the original image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52A1470-4EE6-1D7C-F18D-6D6F99672943}"/>
              </a:ext>
            </a:extLst>
          </p:cNvPr>
          <p:cNvSpPr txBox="1"/>
          <p:nvPr/>
        </p:nvSpPr>
        <p:spPr>
          <a:xfrm>
            <a:off x="1825653" y="5112644"/>
            <a:ext cx="2476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C: the number of channels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81272F3-B126-826F-2B34-98D7B5A3C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145" y="3896243"/>
            <a:ext cx="6891143" cy="98716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E2799BA-3632-79BE-08DC-8805B8B1D556}"/>
              </a:ext>
            </a:extLst>
          </p:cNvPr>
          <p:cNvSpPr txBox="1"/>
          <p:nvPr/>
        </p:nvSpPr>
        <p:spPr>
          <a:xfrm>
            <a:off x="5259761" y="4778593"/>
            <a:ext cx="3448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(P,P): resolution of each image patch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028BE2-6BB6-52FD-9BF5-94C94A13F0A7}"/>
              </a:ext>
            </a:extLst>
          </p:cNvPr>
          <p:cNvSpPr txBox="1"/>
          <p:nvPr/>
        </p:nvSpPr>
        <p:spPr>
          <a:xfrm>
            <a:off x="9036356" y="4784705"/>
            <a:ext cx="3069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N: resulting number of patches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4458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741DC2-1D03-AEDD-C47C-3CFE55E88EF9}"/>
              </a:ext>
            </a:extLst>
          </p:cNvPr>
          <p:cNvGrpSpPr/>
          <p:nvPr/>
        </p:nvGrpSpPr>
        <p:grpSpPr>
          <a:xfrm>
            <a:off x="219076" y="230188"/>
            <a:ext cx="11744324" cy="6397624"/>
            <a:chOff x="219076" y="230188"/>
            <a:chExt cx="11744324" cy="639762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BF2DDE1-52CA-4B0E-5D9F-BFB1BC1081D6}"/>
                </a:ext>
              </a:extLst>
            </p:cNvPr>
            <p:cNvSpPr/>
            <p:nvPr/>
          </p:nvSpPr>
          <p:spPr>
            <a:xfrm>
              <a:off x="219076" y="585788"/>
              <a:ext cx="11744324" cy="6042024"/>
            </a:xfrm>
            <a:prstGeom prst="roundRect">
              <a:avLst>
                <a:gd name="adj" fmla="val 3109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>
              <a:outerShdw blurRad="50800" dist="38100" dir="2700000" algn="tl" rotWithShape="0">
                <a:schemeClr val="accent5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5743B73-7003-0D3E-A642-DD2CAE9E035A}"/>
                </a:ext>
              </a:extLst>
            </p:cNvPr>
            <p:cNvSpPr/>
            <p:nvPr/>
          </p:nvSpPr>
          <p:spPr>
            <a:xfrm>
              <a:off x="663574" y="230188"/>
              <a:ext cx="7525385" cy="7112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3B789FB-7317-8A4D-EBD9-A6BE4A08A562}"/>
                </a:ext>
              </a:extLst>
            </p:cNvPr>
            <p:cNvSpPr/>
            <p:nvPr/>
          </p:nvSpPr>
          <p:spPr>
            <a:xfrm>
              <a:off x="581024" y="315913"/>
              <a:ext cx="7525385" cy="7112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  <a:prstDash val="sysDash"/>
            </a:ln>
            <a:effectLst>
              <a:outerShdw blurRad="355600" dist="38100" dir="2700000" algn="tl" rotWithShape="0">
                <a:schemeClr val="accent5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tabLst>
                  <a:tab pos="1524000" algn="l"/>
                  <a:tab pos="2419350" algn="l"/>
                </a:tabLst>
                <a:defRPr/>
              </a:pPr>
              <a:r>
                <a:rPr lang="en-US" altLang="zh-TW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2.2 Linear Projection &amp; Position Embedding</a:t>
              </a:r>
              <a:endParaRPr lang="ko-KR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4B987A-514D-607C-92D0-DA6F2309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262687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92A3BBB8-EBE5-4A2B-AB70-89540E1C96C3}" type="slidenum">
              <a:rPr lang="ko-KR" altLang="en-US" sz="200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EFDE8622-2580-1EB7-B505-153A715D8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57" y="1292360"/>
            <a:ext cx="4867275" cy="112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A97B96E4-729A-E45D-686D-592A598C1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204" y="1700446"/>
            <a:ext cx="5840731" cy="250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6BDFAC5-1D3E-1523-C6FD-2697225E0356}"/>
              </a:ext>
            </a:extLst>
          </p:cNvPr>
          <p:cNvCxnSpPr>
            <a:cxnSpLocks/>
          </p:cNvCxnSpPr>
          <p:nvPr/>
        </p:nvCxnSpPr>
        <p:spPr>
          <a:xfrm>
            <a:off x="4610966" y="1643272"/>
            <a:ext cx="1373274" cy="1242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613FD62-9E75-CFDF-F348-D07395C1B6FF}"/>
              </a:ext>
            </a:extLst>
          </p:cNvPr>
          <p:cNvSpPr txBox="1"/>
          <p:nvPr/>
        </p:nvSpPr>
        <p:spPr>
          <a:xfrm>
            <a:off x="7326283" y="4161051"/>
            <a:ext cx="22532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patch embeddings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4F59E894-3943-5BFA-E419-4313F4555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030" y="1127224"/>
            <a:ext cx="6863080" cy="330212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569E613C-B20A-CD4B-54DC-91165857F4A9}"/>
              </a:ext>
            </a:extLst>
          </p:cNvPr>
          <p:cNvSpPr txBox="1"/>
          <p:nvPr/>
        </p:nvSpPr>
        <p:spPr>
          <a:xfrm>
            <a:off x="4981746" y="1456686"/>
            <a:ext cx="23445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 latent vector size D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0121A6D-C52E-442F-A380-924A01D7AE7D}"/>
              </a:ext>
            </a:extLst>
          </p:cNvPr>
          <p:cNvSpPr txBox="1"/>
          <p:nvPr/>
        </p:nvSpPr>
        <p:spPr>
          <a:xfrm>
            <a:off x="8886361" y="1456685"/>
            <a:ext cx="28860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a trainable linear projection</a:t>
            </a:r>
            <a:endParaRPr lang="zh-TW" altLang="en-US" dirty="0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A803CC5A-A867-E33B-2203-021AF9E56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06" y="4848420"/>
            <a:ext cx="10301287" cy="159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FC2C1A08-68A3-6815-2AC8-48BD4031A657}"/>
              </a:ext>
            </a:extLst>
          </p:cNvPr>
          <p:cNvSpPr txBox="1"/>
          <p:nvPr/>
        </p:nvSpPr>
        <p:spPr>
          <a:xfrm>
            <a:off x="9453272" y="5093539"/>
            <a:ext cx="21189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patch embedding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2CEA2ACF-6407-7577-0EE5-DFF974D5BE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43"/>
          <a:stretch/>
        </p:blipFill>
        <p:spPr>
          <a:xfrm>
            <a:off x="3045140" y="4514162"/>
            <a:ext cx="1381126" cy="37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155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1994</Words>
  <Application>Microsoft Office PowerPoint</Application>
  <PresentationFormat>寬螢幕</PresentationFormat>
  <Paragraphs>215</Paragraphs>
  <Slides>28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4" baseType="lpstr">
      <vt:lpstr>맑은 고딕</vt:lpstr>
      <vt:lpstr>Arial</vt:lpstr>
      <vt:lpstr>Calibri</vt:lpstr>
      <vt:lpstr>Times New Roman</vt:lpstr>
      <vt:lpstr>Wingdings</vt:lpstr>
      <vt:lpstr>1_Office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邱柏穎</cp:lastModifiedBy>
  <cp:revision>61</cp:revision>
  <dcterms:created xsi:type="dcterms:W3CDTF">2023-05-21T07:17:21Z</dcterms:created>
  <dcterms:modified xsi:type="dcterms:W3CDTF">2024-01-01T09:49:12Z</dcterms:modified>
</cp:coreProperties>
</file>